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72" r:id="rId3"/>
    <p:sldId id="258" r:id="rId4"/>
    <p:sldId id="259" r:id="rId5"/>
    <p:sldId id="276" r:id="rId6"/>
    <p:sldId id="269" r:id="rId7"/>
    <p:sldId id="289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7DE72B-2D17-49D0-9296-F8F0945D79A2}" v="16" dt="2023-08-16T13:26:36.3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89080" autoAdjust="0"/>
  </p:normalViewPr>
  <p:slideViewPr>
    <p:cSldViewPr snapToGrid="0">
      <p:cViewPr varScale="1">
        <p:scale>
          <a:sx n="97" d="100"/>
          <a:sy n="97" d="100"/>
        </p:scale>
        <p:origin x="11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31632E25-587F-464D-A40E-07AE48D5E41A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99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B7987BF-0E42-4441-BBBE-437E9C5B93C4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0925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sz="2000" spc="-1" dirty="0">
              <a:solidFill>
                <a:srgbClr val="015C79"/>
              </a:solidFill>
              <a:latin typeface="Calibri"/>
              <a:ea typeface="DejaVu Sans"/>
            </a:endParaRPr>
          </a:p>
        </p:txBody>
      </p:sp>
      <p:sp>
        <p:nvSpPr>
          <p:cNvPr id="105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771E917-A475-4EEA-B7D4-31E29FE679ED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pt-BR" sz="2000" b="0" strike="noStrike" spc="-1" dirty="0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sz="3200" b="0" strike="noStrike" spc="-1" dirty="0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7698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sz="2000" b="0" strike="noStrike" spc="-1" dirty="0">
              <a:latin typeface="Aria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B487BD9-A334-400F-A927-867998D0CCE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8137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sz="3200" b="0" strike="noStrike" spc="-1" dirty="0">
              <a:latin typeface="Arial"/>
            </a:endParaRPr>
          </a:p>
        </p:txBody>
      </p:sp>
      <p:sp>
        <p:nvSpPr>
          <p:cNvPr id="108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D08672-2601-4311-8B12-F59BC877544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pt-BR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7864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6"/>
          <p:cNvPicPr/>
          <p:nvPr/>
        </p:nvPicPr>
        <p:blipFill>
          <a:blip r:embed="rId14"/>
          <a:stretch/>
        </p:blipFill>
        <p:spPr>
          <a:xfrm>
            <a:off x="0" y="720"/>
            <a:ext cx="12191400" cy="685584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inss/pt-br/centrais-de-conteudo/legislacao/in28PRESINSSatualizada22.07.2020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9111600" y="6356520"/>
            <a:ext cx="27424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3"/>
          <p:cNvSpPr/>
          <p:nvPr/>
        </p:nvSpPr>
        <p:spPr>
          <a:xfrm>
            <a:off x="808920" y="3350872"/>
            <a:ext cx="10799280" cy="4232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2400" b="0" strike="noStrike" spc="-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DejaVu Sans"/>
              </a:rPr>
              <a:t>Desig</a:t>
            </a:r>
            <a:r>
              <a:rPr lang="pt-BR" sz="2400" b="0" strike="noStrike" spc="-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DejaVu Sans"/>
              </a:rPr>
              <a:t> – Departamento de Monitoramento do Sistema Financeiro</a:t>
            </a:r>
            <a:endParaRPr lang="pt-BR" sz="2400" b="0" strike="noStrike" spc="-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  <p:sp>
        <p:nvSpPr>
          <p:cNvPr id="48" name="CustomShape 4"/>
          <p:cNvSpPr/>
          <p:nvPr/>
        </p:nvSpPr>
        <p:spPr>
          <a:xfrm>
            <a:off x="808920" y="1639382"/>
            <a:ext cx="10079280" cy="6448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40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Consignado INSS</a:t>
            </a:r>
            <a:endParaRPr lang="pt-BR" sz="4000" b="1" strike="noStrike" spc="-1" dirty="0">
              <a:latin typeface="Arial"/>
            </a:endParaRPr>
          </a:p>
        </p:txBody>
      </p:sp>
      <p:sp>
        <p:nvSpPr>
          <p:cNvPr id="49" name="CustomShape 5"/>
          <p:cNvSpPr/>
          <p:nvPr/>
        </p:nvSpPr>
        <p:spPr>
          <a:xfrm>
            <a:off x="825840" y="3812727"/>
            <a:ext cx="2195280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90000"/>
              </a:lnSpc>
              <a:spcBef>
                <a:spcPts val="998"/>
              </a:spcBef>
            </a:pPr>
            <a:r>
              <a:rPr lang="pt-BR" sz="2000" b="0" strike="noStrike" spc="-1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DejaVu Sans"/>
              </a:rPr>
              <a:t>08/2023</a:t>
            </a:r>
            <a:endParaRPr lang="pt-BR" sz="2000" b="0" strike="noStrike" spc="-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ACDB41A-C2EA-1A9F-E8BA-0B7EE7349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353" y="1235349"/>
            <a:ext cx="5678647" cy="4250565"/>
          </a:xfrm>
          <a:prstGeom prst="rect">
            <a:avLst/>
          </a:prstGeom>
        </p:spPr>
      </p:pic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Saldo, concessão e crescimento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754B1F0-9A5F-9D32-6247-207EF24341ED}"/>
              </a:ext>
            </a:extLst>
          </p:cNvPr>
          <p:cNvSpPr txBox="1"/>
          <p:nvPr/>
        </p:nvSpPr>
        <p:spPr>
          <a:xfrm>
            <a:off x="10884130" y="3898512"/>
            <a:ext cx="464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solidFill>
                  <a:schemeClr val="bg1"/>
                </a:solidFill>
              </a:rPr>
              <a:t>54%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9B83314-72D4-C75B-47FA-11D2E2C6EF55}"/>
              </a:ext>
            </a:extLst>
          </p:cNvPr>
          <p:cNvSpPr txBox="1"/>
          <p:nvPr/>
        </p:nvSpPr>
        <p:spPr>
          <a:xfrm>
            <a:off x="10846145" y="3114175"/>
            <a:ext cx="540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/>
              <a:t>7%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C00A202-DDC7-8821-12AE-E693873E1EB6}"/>
              </a:ext>
            </a:extLst>
          </p:cNvPr>
          <p:cNvSpPr txBox="1"/>
          <p:nvPr/>
        </p:nvSpPr>
        <p:spPr>
          <a:xfrm>
            <a:off x="10846145" y="2590157"/>
            <a:ext cx="540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/>
              <a:t>39%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C25D51A-D84A-72D0-096D-65FBC5BF2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80" y="1372086"/>
            <a:ext cx="6161239" cy="39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0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1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Saldo, concessão e crescimento</a:t>
            </a:r>
            <a:endParaRPr lang="pt-BR" sz="2400" b="0" strike="noStrike" spc="-1" dirty="0">
              <a:latin typeface="Arial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8CA545B-3F62-4F9D-B7F3-1F091268D87C}"/>
              </a:ext>
            </a:extLst>
          </p:cNvPr>
          <p:cNvSpPr txBox="1"/>
          <p:nvPr/>
        </p:nvSpPr>
        <p:spPr>
          <a:xfrm>
            <a:off x="781158" y="5269301"/>
            <a:ext cx="110412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carteira de consignado INSS apresenta um crescimento forte a partir de out/20 em razão do aumento da margem consignável (MPV 1.006, de 01/10/20 – Covid-19). Na sequência, observa-se queda nas concessões a partir de </a:t>
            </a:r>
            <a:r>
              <a:rPr lang="pt-BR" sz="1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</a:t>
            </a:r>
            <a:r>
              <a:rPr lang="pt-BR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/22 em razão do retorno da margem consignável para 35%. Em março/22, o percentual retorna para 40% e a partir do final de 2022 passou a ser 45%.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C3267A8-865D-8915-3724-D5275A8A3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90" y="1305113"/>
            <a:ext cx="5723522" cy="366724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EDF49D02-9B33-5D00-BCC9-FB50DDD5F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520" y="1318136"/>
            <a:ext cx="5874098" cy="37202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E5BE96FB-F96B-484A-A9B9-332BB3469C9F}"/>
              </a:ext>
            </a:extLst>
          </p:cNvPr>
          <p:cNvSpPr txBox="1"/>
          <p:nvPr/>
        </p:nvSpPr>
        <p:spPr>
          <a:xfrm>
            <a:off x="516749" y="5336298"/>
            <a:ext cx="5411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Aumento dos prazos médios de concessão em razão de alteração do número máximo de prestações mensais de 72 para 84 a partir de mar/20 (</a:t>
            </a:r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IN nº 106/PRES/INSS, DE 18/03/20</a:t>
            </a:r>
            <a:r>
              <a:rPr lang="pt-BR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endParaRPr lang="pt-BR" sz="1200" dirty="0">
              <a:solidFill>
                <a:srgbClr val="002060"/>
              </a:solidFill>
            </a:endParaRPr>
          </a:p>
        </p:txBody>
      </p:sp>
      <p:sp>
        <p:nvSpPr>
          <p:cNvPr id="4" name="CustomShape 1">
            <a:extLst>
              <a:ext uri="{FF2B5EF4-FFF2-40B4-BE49-F238E27FC236}">
                <a16:creationId xmlns:a16="http://schemas.microsoft.com/office/drawing/2014/main" id="{B34488FC-778A-D568-2A58-A7493C0FEACE}"/>
              </a:ext>
            </a:extLst>
          </p:cNvPr>
          <p:cNvSpPr/>
          <p:nvPr/>
        </p:nvSpPr>
        <p:spPr>
          <a:xfrm>
            <a:off x="335880" y="213413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pc="-1" dirty="0">
                <a:solidFill>
                  <a:srgbClr val="015C79"/>
                </a:solidFill>
                <a:latin typeface="Calibri"/>
                <a:ea typeface="DejaVu Sans"/>
              </a:rPr>
              <a:t>2</a:t>
            </a: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 – Prazo médio e inadimplência</a:t>
            </a:r>
            <a:endParaRPr lang="pt-BR" sz="2400" b="0" strike="noStrike" spc="-1" dirty="0">
              <a:latin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6FA4CF3-A1DF-6EBD-684F-B0CC89B6A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79" y="1215849"/>
            <a:ext cx="5592647" cy="399372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2E5623C-1171-2A15-C05D-9FFEEC381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513" y="1215849"/>
            <a:ext cx="5592647" cy="41284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335880" y="213414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3 – Taxas de juros (a.m.)</a:t>
            </a:r>
            <a:endParaRPr lang="pt-BR" sz="2400" b="0" strike="noStrike" spc="-1" dirty="0">
              <a:latin typeface="Arial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86F2EC4-753C-A3FE-D80A-7779BEE7E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" y="1258552"/>
            <a:ext cx="5841400" cy="407557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07E4DC6-07CE-0969-AA44-2B4AB0AF1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520" y="1284080"/>
            <a:ext cx="5905704" cy="402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7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33F98161-2E93-7FAC-2795-B68BEE914F43}"/>
              </a:ext>
            </a:extLst>
          </p:cNvPr>
          <p:cNvSpPr/>
          <p:nvPr/>
        </p:nvSpPr>
        <p:spPr>
          <a:xfrm>
            <a:off x="335880" y="213414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3 – Taxas de juros (a.m.)</a:t>
            </a:r>
            <a:endParaRPr lang="pt-BR" sz="2400" b="0" strike="noStrike" spc="-1" dirty="0">
              <a:latin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ADCA5B0-DE47-A84E-7461-0A72A8978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94" y="1013460"/>
            <a:ext cx="11933171" cy="459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6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335880" y="213414"/>
            <a:ext cx="11519280" cy="4602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15C79"/>
                </a:solidFill>
                <a:latin typeface="Calibri"/>
                <a:ea typeface="DejaVu Sans"/>
              </a:rPr>
              <a:t>4 – Portabilidade</a:t>
            </a:r>
            <a:endParaRPr lang="pt-BR" sz="2400" b="0" strike="noStrike" spc="-1" dirty="0">
              <a:latin typeface="Arial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F7598C7-187B-7423-9D3A-D0EB0C53B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179" y="1076954"/>
            <a:ext cx="8454861" cy="470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70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28281</TotalTime>
  <Words>182</Words>
  <Application>Microsoft Office PowerPoint</Application>
  <PresentationFormat>Widescreen</PresentationFormat>
  <Paragraphs>21</Paragraphs>
  <Slides>7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Calibri</vt:lpstr>
      <vt:lpstr>Symbol</vt:lpstr>
      <vt:lpstr>Times New Roman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PowerPoint-16x9</dc:title>
  <dc:subject/>
  <dc:creator>Carolina da Costa Zannon Carneiro</dc:creator>
  <cp:keywords>power point Modelo Apresentação</cp:keywords>
  <dc:description/>
  <cp:lastModifiedBy>Vinicius Simmer de Lima</cp:lastModifiedBy>
  <cp:revision>251</cp:revision>
  <dcterms:created xsi:type="dcterms:W3CDTF">2017-05-12T20:16:06Z</dcterms:created>
  <dcterms:modified xsi:type="dcterms:W3CDTF">2023-08-16T17:35:34Z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0x01010027254D2288CCCA488893A216B08574AD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11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13</vt:i4>
  </property>
  <property fmtid="{D5CDD505-2E9C-101B-9397-08002B2CF9AE}" pid="13" name="TaxKeyword">
    <vt:lpwstr>17;#power point|dbf68a25-adcc-48bc-b034-b2383e4030fa;#2;#Apresentação|05505096-62b7-4282-91e4-f7ba993e1154;#1;#Modelo|1cd2b427-3456-40f5-bf5d-678d2872fd0c</vt:lpwstr>
  </property>
</Properties>
</file>